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64" r:id="rId2"/>
  </p:sldMasterIdLst>
  <p:notesMasterIdLst>
    <p:notesMasterId r:id="rId8"/>
  </p:notesMasterIdLst>
  <p:handoutMasterIdLst>
    <p:handoutMasterId r:id="rId9"/>
  </p:handoutMasterIdLst>
  <p:sldIdLst>
    <p:sldId id="427" r:id="rId3"/>
    <p:sldId id="458" r:id="rId4"/>
    <p:sldId id="438" r:id="rId5"/>
    <p:sldId id="463" r:id="rId6"/>
    <p:sldId id="462" r:id="rId7"/>
  </p:sldIdLst>
  <p:sldSz cx="9144000" cy="6858000" type="screen4x3"/>
  <p:notesSz cx="9928225" cy="67976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5C8B8ED-5A61-4207-8B66-7B38403CE3C2}">
          <p14:sldIdLst>
            <p14:sldId id="427"/>
            <p14:sldId id="458"/>
            <p14:sldId id="438"/>
            <p14:sldId id="463"/>
            <p14:sldId id="4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B"/>
    <a:srgbClr val="396EB2"/>
    <a:srgbClr val="CC6600"/>
    <a:srgbClr val="104C88"/>
    <a:srgbClr val="5585AD"/>
    <a:srgbClr val="6183A1"/>
    <a:srgbClr val="003768"/>
    <a:srgbClr val="729ABD"/>
    <a:srgbClr val="F7EECD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5" autoAdjust="0"/>
    <p:restoredTop sz="94628" autoAdjust="0"/>
  </p:normalViewPr>
  <p:slideViewPr>
    <p:cSldViewPr>
      <p:cViewPr>
        <p:scale>
          <a:sx n="75" d="100"/>
          <a:sy n="75" d="100"/>
        </p:scale>
        <p:origin x="-922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07B775-6C51-F447-86E3-5F536CFE37D0}" type="datetimeFigureOut">
              <a:rPr lang="en-US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6CB44-6A94-9F4D-A6D9-E5AA228F6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2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F777D-815B-2346-8124-268724DB6BC1}" type="datetimeFigureOut">
              <a:rPr lang="en-US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55" y="3229121"/>
            <a:ext cx="7941719" cy="30582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EB22F-C78E-484F-94E3-E8B144250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4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1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40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00376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99049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137249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Bulle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buFont typeface="Arial" pitchFamily="34" charset="0"/>
              <a:buChar char="•"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200"/>
            </a:lvl2pPr>
            <a:lvl3pPr marL="914400" indent="-228600">
              <a:buFont typeface="Arial" pitchFamily="34" charset="0"/>
              <a:buChar char="•"/>
              <a:defRPr sz="2200"/>
            </a:lvl3pPr>
            <a:lvl4pPr marL="1371600" indent="-228600">
              <a:buFont typeface="Arial" pitchFamily="34" charset="0"/>
              <a:buChar char="•"/>
              <a:defRPr sz="22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10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30115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313903"/>
            <a:ext cx="7540625" cy="37189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idx="1"/>
          </p:nvPr>
        </p:nvSpPr>
        <p:spPr bwMode="auto">
          <a:xfrm>
            <a:off x="1143000" y="914400"/>
            <a:ext cx="7543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-855078" y="120232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SCHOOL OF MEDICINE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-1186934" y="492073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 65"/>
              </a:rPr>
              <a:t>UC San</a:t>
            </a:r>
            <a:r>
              <a:rPr lang="en-US" baseline="0" dirty="0" smtClean="0">
                <a:solidFill>
                  <a:schemeClr val="bg1"/>
                </a:solidFill>
                <a:latin typeface="Helvetica 65"/>
              </a:rPr>
              <a:t> Francisco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266944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"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itle 7"/>
          <p:cNvSpPr>
            <a:spLocks noGrp="1"/>
          </p:cNvSpPr>
          <p:nvPr userDrawn="1">
            <p:ph type="ctrTitle"/>
          </p:nvPr>
        </p:nvSpPr>
        <p:spPr>
          <a:xfrm>
            <a:off x="0" y="2348805"/>
            <a:ext cx="9144000" cy="1384995"/>
          </a:xfrm>
          <a:prstGeom prst="rect">
            <a:avLst/>
          </a:prstGeom>
          <a:ln>
            <a:noFill/>
          </a:ln>
        </p:spPr>
        <p:txBody>
          <a:bodyPr wrap="square"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787256-D8D9-4B1F-8AF9-05C3E7401003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3">
              <a:schemeClr val="bg1"/>
            </a:gs>
            <a:gs pos="9000">
              <a:schemeClr val="bg1"/>
            </a:gs>
            <a:gs pos="85000">
              <a:srgbClr val="F2F2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/>
          <p:cNvSpPr txBox="1">
            <a:spLocks/>
          </p:cNvSpPr>
          <p:nvPr/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lang="en-US" sz="22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6600"/>
              </a:buClr>
              <a:buSzPct val="70000"/>
              <a:buFont typeface="Courier New" pitchFamily="49" charset="0"/>
              <a:buChar char="o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§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C6600"/>
              </a:buClr>
              <a:buSzPct val="75000"/>
              <a:buFont typeface="Arial" charset="0"/>
              <a:buChar char="•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Helvetica 55 Roman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dirty="0"/>
              <a:t>Click to edit text </a:t>
            </a:r>
          </a:p>
          <a:p>
            <a:pPr marL="639763" lvl="1" indent="-273050">
              <a:buFont typeface="Arial" pitchFamily="34" charset="0"/>
              <a:buChar char="•"/>
              <a:defRPr/>
            </a:pPr>
            <a:r>
              <a:rPr lang="en-US" dirty="0" smtClean="0"/>
              <a:t>Second level</a:t>
            </a:r>
          </a:p>
          <a:p>
            <a:pPr marL="914400" lvl="2" indent="-228600">
              <a:buFont typeface="Arial" pitchFamily="34" charset="0"/>
              <a:buChar char="•"/>
              <a:defRPr/>
            </a:pPr>
            <a:r>
              <a:rPr lang="en-US" dirty="0" smtClean="0"/>
              <a:t>Third level</a:t>
            </a:r>
          </a:p>
          <a:p>
            <a:pPr marL="1371600" lvl="3" indent="-228600">
              <a:buFont typeface="Arial" pitchFamily="34" charset="0"/>
              <a:buChar char="•"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Václav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Perlík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in </a:t>
            </a:r>
            <a:r>
              <a:rPr lang="cs-CZ" sz="1600" kern="1200" cap="none" baseline="0" dirty="0" err="1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Prague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62" r:id="rId2"/>
    <p:sldLayoutId id="2147483859" r:id="rId3"/>
    <p:sldLayoutId id="2147483860" r:id="rId4"/>
    <p:sldLayoutId id="2147483861" r:id="rId5"/>
    <p:sldLayoutId id="2147483863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900" b="1" kern="1200" cap="all" dirty="0">
          <a:solidFill>
            <a:srgbClr val="CC6600"/>
          </a:solidFill>
          <a:latin typeface="Helvetica 65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10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CC6600"/>
        </a:buClr>
        <a:buSzPct val="70000"/>
        <a:buFont typeface="Courier New" charset="0"/>
        <a:buChar char="o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CC6600"/>
        </a:buClr>
        <a:buSzPct val="75000"/>
        <a:buFont typeface="Arial" charset="0"/>
        <a:buChar char="•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Helvetica 55 Roman" pitchFamily="34" charset="0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654D977-C359-42B5-92E0-CC2DB691BCDA}" type="datetimeFigureOut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10/6/2021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94C6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787256-D8D9-4B1F-8AF9-05C3E7401003}" type="slidenum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90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a@karlov.mff.uni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s://is.cuni.cz/studium/dipl_st/index.php?id=&amp;tid=&amp;do=main&amp;doo=detail&amp;did=24014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studium/dipl_st/index.php?id=&amp;tid=&amp;do=main&amp;doo=detail&amp;did=24014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252426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861048"/>
            <a:ext cx="3816424" cy="2160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Franti</a:t>
            </a:r>
            <a:r>
              <a:rPr lang="cs-CZ" dirty="0"/>
              <a:t>š</a:t>
            </a:r>
            <a:r>
              <a:rPr lang="en-US" dirty="0" err="1" smtClean="0"/>
              <a:t>ek</a:t>
            </a:r>
            <a:r>
              <a:rPr lang="cs-CZ" dirty="0" smtClean="0"/>
              <a:t> Šanda,</a:t>
            </a:r>
          </a:p>
          <a:p>
            <a:r>
              <a:rPr lang="cs-CZ" dirty="0" smtClean="0"/>
              <a:t>Fyzikální ústav  Univerzity Karlovy</a:t>
            </a:r>
          </a:p>
          <a:p>
            <a:endParaRPr lang="cs-CZ" dirty="0" smtClean="0"/>
          </a:p>
          <a:p>
            <a:r>
              <a:rPr lang="cs-CZ" dirty="0" smtClean="0"/>
              <a:t>KK5, 2.patro</a:t>
            </a:r>
          </a:p>
          <a:p>
            <a:r>
              <a:rPr lang="cs-CZ" dirty="0" smtClean="0">
                <a:hlinkClick r:id="rId2"/>
              </a:rPr>
              <a:t>sanda</a:t>
            </a:r>
            <a:r>
              <a:rPr lang="en-US" dirty="0" smtClean="0">
                <a:hlinkClick r:id="rId2"/>
              </a:rPr>
              <a:t>@karlov.mff.uni.cz</a:t>
            </a:r>
            <a:endParaRPr lang="cs-CZ" dirty="0" smtClean="0"/>
          </a:p>
          <a:p>
            <a:r>
              <a:rPr lang="cs-CZ" sz="1600" dirty="0" smtClean="0"/>
              <a:t>http:</a:t>
            </a:r>
            <a:r>
              <a:rPr lang="en-US" sz="1600" dirty="0" smtClean="0"/>
              <a:t>//</a:t>
            </a:r>
            <a:r>
              <a:rPr lang="cs-CZ" sz="1600" dirty="0" smtClean="0"/>
              <a:t>alma</a:t>
            </a:r>
            <a:r>
              <a:rPr lang="en-US" sz="1600" dirty="0" smtClean="0"/>
              <a:t>.karlov.mff.cuni.cz/</a:t>
            </a:r>
            <a:r>
              <a:rPr lang="en-US" sz="1600" dirty="0" err="1" smtClean="0"/>
              <a:t>sanda</a:t>
            </a:r>
            <a:endParaRPr lang="cs-CZ" sz="16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980728"/>
            <a:ext cx="8153400" cy="4962872"/>
          </a:xfrm>
        </p:spPr>
        <p:txBody>
          <a:bodyPr/>
          <a:lstStyle/>
          <a:p>
            <a:r>
              <a:rPr lang="cs-CZ" dirty="0" smtClean="0"/>
              <a:t>Nerovnovážná dynamika o</a:t>
            </a:r>
            <a:r>
              <a:rPr lang="en-US" dirty="0" err="1" smtClean="0"/>
              <a:t>pticky</a:t>
            </a:r>
            <a:r>
              <a:rPr lang="en-US" dirty="0" smtClean="0"/>
              <a:t> </a:t>
            </a:r>
            <a:r>
              <a:rPr lang="cs-CZ" dirty="0" smtClean="0"/>
              <a:t>vybuzeného stavu </a:t>
            </a:r>
            <a:r>
              <a:rPr lang="cs-CZ" dirty="0" smtClean="0"/>
              <a:t>molekuly</a:t>
            </a:r>
            <a:endParaRPr lang="en-US" dirty="0" smtClean="0"/>
          </a:p>
          <a:p>
            <a:r>
              <a:rPr lang="cs-CZ" dirty="0" smtClean="0"/>
              <a:t>transport elektronické excitace v jednoduché dyádě s výraznou vibrační modulací</a:t>
            </a:r>
            <a:endParaRPr lang="cs-CZ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251520" y="332656"/>
            <a:ext cx="8784976" cy="4642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sz="2900" b="1" kern="1200" cap="all" baseline="0">
                <a:solidFill>
                  <a:srgbClr val="CC6600"/>
                </a:solidFill>
                <a:latin typeface="Helvetica 65" pitchFamily="34" charset="0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cs-CZ" dirty="0" smtClean="0">
                <a:latin typeface="Calibri Light" panose="020F0302020204030204"/>
              </a:rPr>
              <a:t>Vibrační </a:t>
            </a:r>
            <a:r>
              <a:rPr lang="cs-CZ" dirty="0">
                <a:latin typeface="Calibri Light" panose="020F0302020204030204"/>
              </a:rPr>
              <a:t>relaxace v donor-akceptorových </a:t>
            </a:r>
            <a:r>
              <a:rPr lang="cs-CZ" dirty="0" smtClean="0">
                <a:latin typeface="Calibri Light" panose="020F0302020204030204"/>
              </a:rPr>
              <a:t>dyádách</a:t>
            </a:r>
            <a:endParaRPr kumimoji="0" lang="cs-CZ" sz="2900" b="1" i="0" u="none" strike="noStrike" kern="1200" cap="all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" name="Picture 4" descr="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" t="5272" r="3098" b="4384"/>
          <a:stretch>
            <a:fillRect/>
          </a:stretch>
        </p:blipFill>
        <p:spPr bwMode="auto">
          <a:xfrm>
            <a:off x="322833" y="2999134"/>
            <a:ext cx="4321175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73806" y="3639657"/>
            <a:ext cx="1363662" cy="243522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809006" y="3273558"/>
            <a:ext cx="2085975" cy="846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9887785">
            <a:off x="1322789" y="3184083"/>
            <a:ext cx="1925638" cy="506412"/>
          </a:xfrm>
          <a:prstGeom prst="curvedDownArrow">
            <a:avLst>
              <a:gd name="adj1" fmla="val 45225"/>
              <a:gd name="adj2" fmla="val 121276"/>
              <a:gd name="adj3" fmla="val 33333"/>
            </a:avLst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85" y="4005064"/>
            <a:ext cx="4114787" cy="218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58" y="2360662"/>
            <a:ext cx="2666742" cy="142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5736836" y="2904874"/>
            <a:ext cx="322120" cy="308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554" y="3395406"/>
            <a:ext cx="377825" cy="24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6011996"/>
            <a:ext cx="1975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Příklad: Perylenová dyáda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476672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Úkol</a:t>
            </a:r>
            <a:r>
              <a:rPr lang="cs-CZ" dirty="0" smtClean="0"/>
              <a:t>: </a:t>
            </a:r>
            <a:r>
              <a:rPr lang="en-US" dirty="0" smtClean="0"/>
              <a:t>P</a:t>
            </a:r>
            <a:r>
              <a:rPr lang="cs-CZ" dirty="0" smtClean="0"/>
              <a:t>řekonáme </a:t>
            </a:r>
            <a:r>
              <a:rPr lang="en-US" dirty="0" smtClean="0"/>
              <a:t> </a:t>
            </a:r>
            <a:r>
              <a:rPr lang="en-US" dirty="0" err="1" smtClean="0"/>
              <a:t>jednoduch</a:t>
            </a:r>
            <a:r>
              <a:rPr lang="cs-CZ" dirty="0" smtClean="0"/>
              <a:t>é modely vibrace </a:t>
            </a:r>
            <a:endParaRPr lang="cs-CZ" dirty="0" smtClean="0"/>
          </a:p>
          <a:p>
            <a:r>
              <a:rPr lang="cs-CZ" dirty="0" smtClean="0"/>
              <a:t>Harmonická aproximace      vs.       Morseho potenciál</a:t>
            </a:r>
            <a:endParaRPr lang="en-US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</a:t>
            </a:r>
            <a:r>
              <a:rPr lang="cs-CZ" dirty="0" smtClean="0"/>
              <a:t>ranck- Condonův princip     vs.       Herzberg-Tellerova vazba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9" y="3664421"/>
            <a:ext cx="51339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3568" y="1484784"/>
                <a:ext cx="2331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  <m:t>ω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</m:d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233102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116667" b="-18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3568" y="1988840"/>
                <a:ext cx="167206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  <m:t>ω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1672061" cy="391902"/>
              </a:xfrm>
              <a:prstGeom prst="rect">
                <a:avLst/>
              </a:prstGeom>
              <a:blipFill rotWithShape="1">
                <a:blip r:embed="rId5"/>
                <a:stretch>
                  <a:fillRect t="-107692" b="-1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436096" y="1844824"/>
                <a:ext cx="2549544" cy="564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ω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844824"/>
                <a:ext cx="2549544" cy="564129"/>
              </a:xfrm>
              <a:prstGeom prst="rect">
                <a:avLst/>
              </a:prstGeom>
              <a:blipFill rotWithShape="1"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41720" y="1352703"/>
                <a:ext cx="3018712" cy="564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ω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20" y="1352703"/>
                <a:ext cx="3018712" cy="564129"/>
              </a:xfrm>
              <a:prstGeom prst="rect">
                <a:avLst/>
              </a:prstGeom>
              <a:blipFill rotWithShape="1"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19209" y="3017520"/>
                <a:ext cx="1605119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µ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𝑒𝑔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α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209" y="3017520"/>
                <a:ext cx="1605119" cy="391902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516659" y="3068960"/>
            <a:ext cx="1422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t</a:t>
            </a:r>
            <a:r>
              <a:rPr lang="cs-CZ" sz="1200" dirty="0" smtClean="0"/>
              <a:t>j. </a:t>
            </a:r>
            <a:r>
              <a:rPr lang="en-US" sz="1200" dirty="0" err="1" smtClean="0"/>
              <a:t>konst</a:t>
            </a:r>
            <a:r>
              <a:rPr lang="cs-CZ" sz="1200" dirty="0" smtClean="0"/>
              <a:t>a</a:t>
            </a:r>
            <a:r>
              <a:rPr lang="en-US" sz="1200" dirty="0" err="1" smtClean="0"/>
              <a:t>ntn</a:t>
            </a:r>
            <a:r>
              <a:rPr lang="cs-CZ" sz="1200" dirty="0" smtClean="0"/>
              <a:t>í dipól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 Light" panose="020F0302020204030204"/>
              </a:rPr>
              <a:t>Dvouexcitonové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cs-CZ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stavy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na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válci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144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Model optických vlastností tubulárního agregátu: </a:t>
            </a:r>
          </a:p>
          <a:p>
            <a:pPr marL="0" indent="0">
              <a:buNone/>
            </a:pPr>
            <a:r>
              <a:rPr lang="cs-CZ" dirty="0"/>
              <a:t>  soustava dvouhladinových molekul s uspořádanými  dipóly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5340173" cy="30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n 4"/>
          <p:cNvSpPr/>
          <p:nvPr/>
        </p:nvSpPr>
        <p:spPr>
          <a:xfrm>
            <a:off x="5749280" y="2348880"/>
            <a:ext cx="1847056" cy="28083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5725183" y="5949280"/>
            <a:ext cx="1943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cyklické excitované stavy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8179840" y="2708920"/>
            <a:ext cx="352600" cy="23420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 rot="5400000">
            <a:off x="7822479" y="3840032"/>
            <a:ext cx="1863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podélné exciované stavy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80112" y="1916832"/>
            <a:ext cx="1608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>
                <a:latin typeface="Helvetica 65"/>
              </a:rPr>
              <a:t>Fyzikální model</a:t>
            </a:r>
            <a:endParaRPr lang="en-US" sz="1600" dirty="0">
              <a:latin typeface="Helvetica 65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19664" y="32129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9600000">
            <a:off x="6587283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9600000">
            <a:off x="6589165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9600000">
            <a:off x="6587283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9600000">
            <a:off x="6587283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9480000">
            <a:off x="7019331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9300000">
            <a:off x="7381253" y="2771339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9480000">
            <a:off x="7019331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9480000">
            <a:off x="7019331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9480000">
            <a:off x="7019331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9780000">
            <a:off x="6165824" y="27716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9780000">
            <a:off x="6157117" y="330331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9780000">
            <a:off x="6155235" y="387938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9780000">
            <a:off x="6155235" y="445544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200000">
            <a:off x="5842150" y="314968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200000">
            <a:off x="5831107" y="2633672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200000">
            <a:off x="5842150" y="372574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200000">
            <a:off x="5831107" y="43018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9300000">
            <a:off x="7370375" y="3347403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9300000">
            <a:off x="7370375" y="3923467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9300000">
            <a:off x="7370375" y="4499531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11560" y="5949280"/>
            <a:ext cx="3108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Agregát organických světločivých molekul</a:t>
            </a:r>
            <a:endParaRPr lang="en-US" dirty="0"/>
          </a:p>
        </p:txBody>
      </p:sp>
      <p:sp>
        <p:nvSpPr>
          <p:cNvPr id="42" name="Curved Down Arrow 41"/>
          <p:cNvSpPr/>
          <p:nvPr/>
        </p:nvSpPr>
        <p:spPr>
          <a:xfrm rot="10620000">
            <a:off x="6110081" y="5377398"/>
            <a:ext cx="1216152" cy="4996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Struktura jednoexcitovaných stavů: </a:t>
            </a:r>
          </a:p>
          <a:p>
            <a:r>
              <a:rPr lang="cs-CZ" dirty="0" smtClean="0"/>
              <a:t>  podélné stavy -  Blochovy stavy krystalu</a:t>
            </a:r>
          </a:p>
          <a:p>
            <a:r>
              <a:rPr lang="cs-CZ" dirty="0"/>
              <a:t> </a:t>
            </a:r>
            <a:r>
              <a:rPr lang="cs-CZ" dirty="0" smtClean="0"/>
              <a:t> cyklické stavy -   obdobné benzenu aj.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íce excitací na válci: nezávislé excitace?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proč ne tak úplně:  Pauliho exkluze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excitonová anihilace (po difuzi na válci)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Úkol</a:t>
            </a:r>
            <a:r>
              <a:rPr lang="cs-CZ" dirty="0"/>
              <a:t>: </a:t>
            </a:r>
            <a:r>
              <a:rPr lang="en-US" dirty="0" err="1" smtClean="0"/>
              <a:t>naj</a:t>
            </a:r>
            <a:r>
              <a:rPr lang="cs-CZ" dirty="0" smtClean="0"/>
              <a:t>ít struktur</a:t>
            </a:r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a dynamiku stavů se dvěma </a:t>
            </a:r>
            <a:r>
              <a:rPr lang="cs-CZ" dirty="0" smtClean="0"/>
              <a:t>excitacemi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567&quot;&gt;&lt;property id=&quot;20148&quot; value=&quot;5&quot;/&gt;&lt;property id=&quot;20300&quot; value=&quot;Slide 1&quot;/&gt;&lt;property id=&quot;20307&quot; value=&quot;256&quot;/&gt;&lt;/object&gt;&lt;/object&gt;&lt;object type=&quot;8&quot; unique_id=&quot;1003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OM_orange_blue_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SOM_orange_blue_template</Template>
  <TotalTime>47025</TotalTime>
  <Words>257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SOM_orange_blue_template</vt:lpstr>
      <vt:lpstr>1_Austin</vt:lpstr>
      <vt:lpstr>   </vt:lpstr>
      <vt:lpstr>PowerPoint Presentation</vt:lpstr>
      <vt:lpstr>PowerPoint Presentation</vt:lpstr>
      <vt:lpstr>Dvouexcitonové  stavy na válci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San Francisco      School of Medicine</dc:title>
  <dc:creator>Vasek</dc:creator>
  <cp:lastModifiedBy>fs</cp:lastModifiedBy>
  <cp:revision>782</cp:revision>
  <cp:lastPrinted>2016-11-26T22:15:18Z</cp:lastPrinted>
  <dcterms:created xsi:type="dcterms:W3CDTF">2014-02-25T18:17:54Z</dcterms:created>
  <dcterms:modified xsi:type="dcterms:W3CDTF">2021-10-06T10:36:38Z</dcterms:modified>
</cp:coreProperties>
</file>